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2" r:id="rId8"/>
    <p:sldId id="268" r:id="rId9"/>
    <p:sldId id="274" r:id="rId10"/>
    <p:sldId id="282" r:id="rId11"/>
    <p:sldId id="272" r:id="rId12"/>
    <p:sldId id="273" r:id="rId13"/>
    <p:sldId id="266" r:id="rId14"/>
    <p:sldId id="275" r:id="rId15"/>
    <p:sldId id="279" r:id="rId16"/>
    <p:sldId id="281" r:id="rId17"/>
    <p:sldId id="277" r:id="rId18"/>
  </p:sldIdLst>
  <p:sldSz cx="12192000" cy="6858000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rThyTV9zX+NfqPttYIZW8oMdp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7"/>
    <a:srgbClr val="B3A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16A8A3-2E13-4B73-A980-7EA9DBA96AD0}">
  <a:tblStyle styleId="{AB16A8A3-2E13-4B73-A980-7EA9DBA96A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79055ee7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79055ee79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Chart link: https://sensemore.io/preventive-vs-predictive-maintenance/</a:t>
            </a:r>
            <a:endParaRPr dirty="0"/>
          </a:p>
        </p:txBody>
      </p:sp>
      <p:sp>
        <p:nvSpPr>
          <p:cNvPr id="96" name="Google Shape;96;g3279055ee79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prognostics data challenge at the PHM’08 conference.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sz="1800" dirty="0">
                <a:effectLst/>
                <a:latin typeface="Times New Roman" panose="02020603050405020304" pitchFamily="18" charset="0"/>
              </a:rPr>
              <a:t>Hong, C. W., Lee, C., Lee, K., Ko, M., Kim, D. E., &amp; Hur, K. (2020). Remaining Useful Life Prognosis for Turbofan Engine Using Explainable Deep Neural Networks with Dimensionality Reduction. </a:t>
            </a:r>
            <a:r>
              <a:rPr lang="en-CA" sz="1800" i="1" dirty="0">
                <a:effectLst/>
                <a:latin typeface="Times New Roman" panose="02020603050405020304" pitchFamily="18" charset="0"/>
              </a:rPr>
              <a:t>Sensors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, </a:t>
            </a:r>
            <a:r>
              <a:rPr lang="en-CA" sz="1800" i="1" dirty="0">
                <a:effectLst/>
                <a:latin typeface="Times New Roman" panose="02020603050405020304" pitchFamily="18" charset="0"/>
              </a:rPr>
              <a:t>20</a:t>
            </a:r>
            <a:r>
              <a:rPr lang="en-CA" sz="1800" dirty="0">
                <a:effectLst/>
                <a:latin typeface="Times New Roman" panose="02020603050405020304" pitchFamily="18" charset="0"/>
              </a:rPr>
              <a:t>(22), 6626. https://doi.org/10.3390/s20226626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8289d44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8289d44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g2d8289d44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79055ee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79055ee7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Bias tradeoff</a:t>
            </a:r>
            <a:endParaRPr dirty="0"/>
          </a:p>
        </p:txBody>
      </p:sp>
      <p:sp>
        <p:nvSpPr>
          <p:cNvPr id="126" name="Google Shape;126;g3279055ee7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79055ee7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79055ee7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3279055ee7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1,5,10,16,18,19,6,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1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79055ee7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79055ee79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279055ee79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ull Photo">
  <p:cSld name="Title - Full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3">
            <a:alphaModFix/>
          </a:blip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1"/>
          </p:nvPr>
        </p:nvSpPr>
        <p:spPr>
          <a:xfrm>
            <a:off x="4642338" y="457201"/>
            <a:ext cx="7168663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379048" y="1215483"/>
            <a:ext cx="5615353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2"/>
          </p:nvPr>
        </p:nvSpPr>
        <p:spPr>
          <a:xfrm>
            <a:off x="6197600" y="1215483"/>
            <a:ext cx="5613400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Galler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>
            <a:spLocks noGrp="1"/>
          </p:cNvSpPr>
          <p:nvPr>
            <p:ph type="pic" idx="2"/>
          </p:nvPr>
        </p:nvSpPr>
        <p:spPr>
          <a:xfrm>
            <a:off x="38100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7"/>
          <p:cNvSpPr>
            <a:spLocks noGrp="1"/>
          </p:cNvSpPr>
          <p:nvPr>
            <p:ph type="pic" idx="3"/>
          </p:nvPr>
        </p:nvSpPr>
        <p:spPr>
          <a:xfrm>
            <a:off x="3771394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7"/>
          <p:cNvSpPr>
            <a:spLocks noGrp="1"/>
          </p:cNvSpPr>
          <p:nvPr>
            <p:ph type="pic" idx="4"/>
          </p:nvPr>
        </p:nvSpPr>
        <p:spPr>
          <a:xfrm>
            <a:off x="717814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7"/>
          <p:cNvSpPr>
            <a:spLocks noGrp="1"/>
          </p:cNvSpPr>
          <p:nvPr>
            <p:ph type="pic" idx="5"/>
          </p:nvPr>
        </p:nvSpPr>
        <p:spPr>
          <a:xfrm>
            <a:off x="38100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7"/>
          <p:cNvSpPr>
            <a:spLocks noGrp="1"/>
          </p:cNvSpPr>
          <p:nvPr>
            <p:ph type="pic" idx="6"/>
          </p:nvPr>
        </p:nvSpPr>
        <p:spPr>
          <a:xfrm>
            <a:off x="3771394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>
            <a:spLocks noGrp="1"/>
          </p:cNvSpPr>
          <p:nvPr>
            <p:ph type="pic" idx="7"/>
          </p:nvPr>
        </p:nvSpPr>
        <p:spPr>
          <a:xfrm>
            <a:off x="717814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>
            <a:spLocks noGrp="1"/>
          </p:cNvSpPr>
          <p:nvPr>
            <p:ph type="pic" idx="2"/>
          </p:nvPr>
        </p:nvSpPr>
        <p:spPr>
          <a:xfrm>
            <a:off x="4614203" y="457201"/>
            <a:ext cx="7196798" cy="498393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>
            <a:off x="381001" y="2274850"/>
            <a:ext cx="3932767" cy="316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6000"/>
              <a:buFont typeface="Roboto"/>
              <a:buNone/>
            </a:pPr>
            <a:endParaRPr sz="6000" b="1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23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title"/>
          </p:nvPr>
        </p:nvSpPr>
        <p:spPr>
          <a:xfrm>
            <a:off x="2196208" y="1937250"/>
            <a:ext cx="95412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 sz="4700" dirty="0"/>
              <a:t>A Hybrid Model Approach for Predicting Jet Engine Degradation Using Advanced Machine Learning Techniques</a:t>
            </a:r>
            <a:endParaRPr sz="47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body" idx="1"/>
          </p:nvPr>
        </p:nvSpPr>
        <p:spPr>
          <a:xfrm>
            <a:off x="2513458" y="4920750"/>
            <a:ext cx="8906700" cy="98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Practicum Presentation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</a:t>
            </a: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Sandia National Labs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Sophia Oku,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graduate student</a:t>
            </a:r>
            <a:endParaRPr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3CF2-E4BC-DC85-B255-41936B2CF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1127" y="1105525"/>
            <a:ext cx="11201400" cy="48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indent="0">
              <a:buClr>
                <a:srgbClr val="003057"/>
              </a:buClr>
              <a:buNone/>
            </a:pPr>
            <a:r>
              <a:rPr lang="en-US" sz="2000" b="1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Data Processing: </a:t>
            </a:r>
          </a:p>
          <a:p>
            <a:pPr marL="7429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Normalization : Min-max normalization</a:t>
            </a:r>
          </a:p>
          <a:p>
            <a:pPr marL="7429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Scaling</a:t>
            </a:r>
          </a:p>
          <a:p>
            <a:pPr marL="7429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Feature selection </a:t>
            </a:r>
            <a:endParaRPr lang="en-US" sz="1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indent="0"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Baseline model training and evaluation </a:t>
            </a:r>
          </a:p>
          <a:p>
            <a:pPr marL="768350" lvl="1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 </a:t>
            </a:r>
          </a:p>
          <a:p>
            <a:pPr marL="7683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 </a:t>
            </a:r>
          </a:p>
          <a:p>
            <a:pPr marL="25400" indent="0">
              <a:buNone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model training and evaluation</a:t>
            </a:r>
          </a:p>
          <a:p>
            <a:pPr marL="768350" lvl="1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models outlined in the workflow </a:t>
            </a:r>
          </a:p>
          <a:p>
            <a:pPr marL="768350" lvl="1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models: </a:t>
            </a:r>
          </a:p>
          <a:p>
            <a:pPr marL="1225550" lvl="2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 metrics: RMSE, MAE, or R².</a:t>
            </a:r>
          </a:p>
          <a:p>
            <a:pPr marL="1225550" lvl="2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 metrics: F-score, precision, recall, AUC, and AIC.</a:t>
            </a:r>
          </a:p>
          <a:p>
            <a:pPr marL="25400" indent="0"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Tuning </a:t>
            </a:r>
          </a:p>
          <a:p>
            <a:pPr marL="7683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Cross validation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 tuning </a:t>
            </a:r>
            <a:endParaRPr lang="en-US" sz="1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419C1-07BE-8B5C-DE57-08169EF0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71" y="435674"/>
            <a:ext cx="10940902" cy="66985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7716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4E28B-054B-C86B-4B82-1CCA5AD0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347" y="965837"/>
            <a:ext cx="10868892" cy="5121563"/>
          </a:xfrm>
        </p:spPr>
        <p:txBody>
          <a:bodyPr>
            <a:normAutofit lnSpcReduction="10000"/>
          </a:bodyPr>
          <a:lstStyle/>
          <a:p>
            <a:pPr marL="25400" indent="0"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Hybrid Model Development</a:t>
            </a:r>
            <a:r>
              <a:rPr lang="en-US" sz="20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768350" lvl="1" indent="-2857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reate a new feature from the best performing classification model.</a:t>
            </a:r>
          </a:p>
          <a:p>
            <a:pPr marL="7683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 new feature to the regression dataset as a new instance.</a:t>
            </a:r>
          </a:p>
          <a:p>
            <a:pPr marL="768350" lvl="1" indent="-2857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the best performing regression model on this new dataset </a:t>
            </a:r>
          </a:p>
          <a:p>
            <a:pPr marL="482600" lvl="1" indent="0">
              <a:buNone/>
            </a:pPr>
            <a:endParaRPr lang="en-US" sz="1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indent="0"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Comparison:</a:t>
            </a:r>
          </a:p>
          <a:p>
            <a:pPr marL="482600" lvl="1" indent="0">
              <a:buNone/>
            </a:pPr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Compare performance metrics of the hybrid model with:</a:t>
            </a:r>
          </a:p>
          <a:p>
            <a:pPr marL="1111250" lvl="2" indent="-1714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Non-hybrid models.</a:t>
            </a:r>
          </a:p>
          <a:p>
            <a:pPr marL="1111250" lvl="2" indent="-171450"/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 from other studies as an accuracy benchmark.</a:t>
            </a:r>
          </a:p>
          <a:p>
            <a:pPr marL="1111250" lvl="2" indent="-17145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ompare accuracy metrics from the regression models to evaluate the added value of the hybrid model.</a:t>
            </a:r>
          </a:p>
          <a:p>
            <a:pPr marL="939800" lvl="2" indent="0">
              <a:buNone/>
            </a:pPr>
            <a:endParaRPr lang="en-US" sz="1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indent="0">
              <a:buNone/>
            </a:pPr>
            <a:r>
              <a:rPr lang="en-US" sz="2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and Testing:</a:t>
            </a:r>
          </a:p>
          <a:p>
            <a:pPr marL="482600" lvl="1" indent="0">
              <a:buNone/>
            </a:pPr>
            <a:r>
              <a:rPr lang="en-US" sz="1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the model on the test set.</a:t>
            </a:r>
          </a:p>
          <a:p>
            <a:pPr marL="25400" indent="0"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5400" indent="0">
              <a:buNone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 report and presentation</a:t>
            </a:r>
            <a:endParaRPr lang="en-CA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B86157-0EBC-F823-0DEB-10C4AD85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295986"/>
            <a:ext cx="10940902" cy="66985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Next Steps Cont’d</a:t>
            </a:r>
          </a:p>
        </p:txBody>
      </p:sp>
    </p:spTree>
    <p:extLst>
      <p:ext uri="{BB962C8B-B14F-4D97-AF65-F5344CB8AC3E}">
        <p14:creationId xmlns:p14="http://schemas.microsoft.com/office/powerpoint/2010/main" val="78445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79055ee79_0_46"/>
          <p:cNvSpPr txBox="1">
            <a:spLocks noGrp="1"/>
          </p:cNvSpPr>
          <p:nvPr>
            <p:ph type="body" idx="1"/>
          </p:nvPr>
        </p:nvSpPr>
        <p:spPr>
          <a:xfrm>
            <a:off x="381000" y="1087894"/>
            <a:ext cx="11430000" cy="5164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Hong, C. W., Lee, C., Lee, K., Ko, M., Kim, D. E., &amp; Hur, K. (2020). Remaining Useful Life Prognosis for Turbofan Engine Using Explainable Deep Neural Networks with Dimensionality Reduction. Sensors, 20(22), 6626. https://doi.org/10.3390/s20226626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Khumprom, P., Grewell, D., &amp; </a:t>
            </a:r>
            <a:r>
              <a:rPr lang="en-US" sz="1800" dirty="0" err="1"/>
              <a:t>Yodo</a:t>
            </a:r>
            <a:r>
              <a:rPr lang="en-US" sz="1800" dirty="0"/>
              <a:t>, N. (2020). Deep Neural Network feature selection Approaches for Data-Driven Prognostic Model of Aircraft engines. Aerospace, 7(9), 132. https://doi.org/10.3390/aerospace7090132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Li, H., Li, Y., Wang, Z., &amp; Li, Z. (2021). Remaining useful life prediction of Aero-Engine based on PCA-LSTM. In 2021 7th International Conference on Condition Monitoring of Machinery in Non-Stationary Operations (pp. 63–66). https://doi.org/10.1109/cmmno53328.2021.9467643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/>
              <a:t>Ramasso</a:t>
            </a:r>
            <a:r>
              <a:rPr lang="en-US" sz="1800" dirty="0"/>
              <a:t>, E., &amp; Saxena, A. (2014). Review and analysis of algorithmic approaches developed for prognostics on CMAPSS dataset. In Annual Conference of the PHM Society (1st ed., Vol. 6, Issue 1). https://doi.org/10.36001/phmconf.2014.v6i1.2512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Saxena, A., Goebel, K., Simon, D., &amp; Eklund, N. (2008, October 1). Damage propagation modeling for aircraft engine run-to-failure simulation. In IEEE XPLORE. 2008 International Conference on Prognostics and Health Management, Denver, Colorado, United States of America. https://doi.org/10.1109/phm.2008.4711414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Shcherbakov, M., &amp; Sai, C. (2022). A hybrid deep learning framework for intelligent predictive maintenance of cyber-physical systems. ACM Transactions on Cyber-Physical Systems, 6(2), 1–22. https://doi.org/10.1145/3486252</a:t>
            </a:r>
            <a:endParaRPr sz="1800" dirty="0"/>
          </a:p>
        </p:txBody>
      </p:sp>
      <p:sp>
        <p:nvSpPr>
          <p:cNvPr id="163" name="Google Shape;163;g3279055ee79_0_46"/>
          <p:cNvSpPr txBox="1">
            <a:spLocks noGrp="1"/>
          </p:cNvSpPr>
          <p:nvPr>
            <p:ph type="title"/>
          </p:nvPr>
        </p:nvSpPr>
        <p:spPr>
          <a:xfrm>
            <a:off x="381000" y="374216"/>
            <a:ext cx="11430000" cy="71367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35EFB-11B0-0C4E-37E9-1E46A93A50C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2379" y="901431"/>
            <a:ext cx="10902677" cy="4967558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76792-57A8-DBE7-1CE0-FAD5E4C13E4B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82388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E2B13B-4019-1452-884F-EC679441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564E9-4661-1341-AB12-1E25B99FFF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2379" y="901431"/>
            <a:ext cx="10902677" cy="4967558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17CF02-91BB-4E38-8F05-38D11849498B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Base Model –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7489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C16E28-8536-AADC-E46D-A90A4CFB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21B72-4305-25CC-5F6A-F6EB1D38C2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2379" y="901431"/>
            <a:ext cx="10902677" cy="4967558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6722CF-F21D-8C02-09FB-6FF895811FB5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Base Model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57224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FFE77E-D9D0-4C04-8FE4-EAB24DC2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F39C6-5148-EA3B-D9F6-41885D6D6B9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2379" y="901431"/>
            <a:ext cx="10902677" cy="4967558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AEA8CD-7B92-0815-1185-494F791942E2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1688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79055ee79_0_2"/>
          <p:cNvSpPr txBox="1">
            <a:spLocks noGrp="1"/>
          </p:cNvSpPr>
          <p:nvPr>
            <p:ph type="title"/>
          </p:nvPr>
        </p:nvSpPr>
        <p:spPr>
          <a:xfrm>
            <a:off x="697117" y="323901"/>
            <a:ext cx="10974498" cy="101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Introduction : Predicting Jet Engine Degradation</a:t>
            </a:r>
            <a:endParaRPr sz="3800" dirty="0"/>
          </a:p>
        </p:txBody>
      </p:sp>
      <p:pic>
        <p:nvPicPr>
          <p:cNvPr id="1026" name="Picture 2" descr="Key Differences Between Preventive vs Predictive Maintenance">
            <a:extLst>
              <a:ext uri="{FF2B5EF4-FFF2-40B4-BE49-F238E27FC236}">
                <a16:creationId xmlns:a16="http://schemas.microsoft.com/office/drawing/2014/main" id="{8A6984D1-C404-E4D2-69F7-8C288FDE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60" y="2226051"/>
            <a:ext cx="5534450" cy="31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98;g3279055ee79_0_2"/>
          <p:cNvSpPr txBox="1">
            <a:spLocks noGrp="1"/>
          </p:cNvSpPr>
          <p:nvPr>
            <p:ph type="body" idx="1"/>
          </p:nvPr>
        </p:nvSpPr>
        <p:spPr>
          <a:xfrm>
            <a:off x="697117" y="1251248"/>
            <a:ext cx="6299106" cy="511214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Aircraft jet engines are complex systems with multiple rotating components that degrade over time.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Early and accurate of performance degradation is critical for safety, reliability and cost-efficiency.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Traditional preventive maintenance approaches rely on scheduled inspections, often inefficient.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This presentation explores a hybrid machine learning approach to predict jet engine degradation based on sensor data from NASA's CMAPSS database.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54A58-2513-107B-50EF-A1287F3148E1}"/>
              </a:ext>
            </a:extLst>
          </p:cNvPr>
          <p:cNvSpPr txBox="1"/>
          <p:nvPr/>
        </p:nvSpPr>
        <p:spPr>
          <a:xfrm>
            <a:off x="9347106" y="5414329"/>
            <a:ext cx="214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 from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SenseMore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536070" y="327498"/>
            <a:ext cx="10537478" cy="67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NASA C-MPASS Dataset Description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AFDE4C-110C-E77A-DA17-D8F870AE8604}"/>
              </a:ext>
            </a:extLst>
          </p:cNvPr>
          <p:cNvGrpSpPr/>
          <p:nvPr/>
        </p:nvGrpSpPr>
        <p:grpSpPr>
          <a:xfrm>
            <a:off x="7398486" y="1219533"/>
            <a:ext cx="4327452" cy="4418934"/>
            <a:chOff x="7074557" y="962608"/>
            <a:chExt cx="4070287" cy="4641487"/>
          </a:xfrm>
        </p:grpSpPr>
        <p:pic>
          <p:nvPicPr>
            <p:cNvPr id="108" name="Google Shape;108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4558" y="4378049"/>
              <a:ext cx="4070286" cy="1226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B613575-8818-6455-4550-D5059BD54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557" y="962608"/>
              <a:ext cx="4070286" cy="322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Google Shape;106;p6"/>
          <p:cNvSpPr txBox="1">
            <a:spLocks noGrp="1"/>
          </p:cNvSpPr>
          <p:nvPr>
            <p:ph type="body" idx="2"/>
          </p:nvPr>
        </p:nvSpPr>
        <p:spPr>
          <a:xfrm>
            <a:off x="536070" y="1003671"/>
            <a:ext cx="7693530" cy="557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2400" b="1" dirty="0"/>
              <a:t>Source : </a:t>
            </a:r>
            <a:r>
              <a:rPr lang="en-US" sz="1800" dirty="0"/>
              <a:t>NASA C-MPASS repository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US" sz="2200" b="1" dirty="0"/>
              <a:t>Data Description: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Simulated dataset for dual-spool, high bypass turbofan jet engine degradation with process noise.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2400" b="1" dirty="0"/>
              <a:t>Dataset Features: </a:t>
            </a:r>
          </a:p>
          <a:p>
            <a:pPr marL="685800" lvl="1">
              <a:buSzPts val="1800"/>
              <a:buFont typeface="Arial"/>
              <a:buChar char="•"/>
            </a:pPr>
            <a:r>
              <a:rPr lang="en-US" sz="1800" dirty="0"/>
              <a:t>Engine unit number </a:t>
            </a:r>
          </a:p>
          <a:p>
            <a:pPr marL="685800" lvl="1">
              <a:buSzPts val="1800"/>
              <a:buFont typeface="Arial"/>
              <a:buChar char="•"/>
            </a:pPr>
            <a:r>
              <a:rPr lang="en-US" sz="1800" dirty="0"/>
              <a:t>Time (cycles)</a:t>
            </a:r>
          </a:p>
          <a:p>
            <a:pPr marL="685800" lvl="1">
              <a:buSzPts val="1800"/>
              <a:buFont typeface="Arial"/>
              <a:buChar char="•"/>
            </a:pPr>
            <a:r>
              <a:rPr lang="en-US" sz="1800" dirty="0"/>
              <a:t>Operation settings</a:t>
            </a:r>
          </a:p>
          <a:p>
            <a:pPr marL="685800" lvl="1">
              <a:buSzPts val="1800"/>
              <a:buFont typeface="Arial"/>
              <a:buChar char="•"/>
            </a:pPr>
            <a:r>
              <a:rPr lang="en-US" sz="1800" dirty="0"/>
              <a:t>21 Sensor Outputs</a:t>
            </a:r>
            <a:endParaRPr lang="en-US"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2400" b="1" dirty="0"/>
              <a:t>Selected Dataset Structure</a:t>
            </a:r>
            <a:r>
              <a:rPr lang="en-US" sz="2400" dirty="0"/>
              <a:t>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FD001: Single fault mode, single operating condition.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FD003: Two fault modes, single operating condition.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2400" b="1" dirty="0"/>
              <a:t>Hybrid Model Objectives</a:t>
            </a:r>
            <a:r>
              <a:rPr lang="en-US" sz="2400" dirty="0"/>
              <a:t>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1800" dirty="0"/>
              <a:t>Diagnostics (Classification): Identify healthy vs. degraded engines.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1800" dirty="0"/>
              <a:t>Prognostics (Prediction): Estimate Remaining Useful Life (RUL).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A4803-CE51-92FC-570E-C36B6448E274}"/>
              </a:ext>
            </a:extLst>
          </p:cNvPr>
          <p:cNvSpPr txBox="1"/>
          <p:nvPr/>
        </p:nvSpPr>
        <p:spPr>
          <a:xfrm>
            <a:off x="9617149" y="5664021"/>
            <a:ext cx="210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Hong et al. (2020)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8289d44fc_0_0"/>
          <p:cNvSpPr txBox="1">
            <a:spLocks noGrp="1"/>
          </p:cNvSpPr>
          <p:nvPr>
            <p:ph type="title"/>
          </p:nvPr>
        </p:nvSpPr>
        <p:spPr>
          <a:xfrm>
            <a:off x="1013744" y="299427"/>
            <a:ext cx="10164511" cy="66543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Literature Review: RUL Prediction Models</a:t>
            </a:r>
            <a:endParaRPr sz="4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3ECC58-92C7-E6A0-7FEC-6C997CBB19E2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870024" y="964857"/>
            <a:ext cx="9730426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</a:pPr>
            <a:r>
              <a:rPr lang="en-US" alt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 et al. (2021) – FD001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 Vector Regression (SVR)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 Short-Term Memory (LSTM)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B3A36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PCA-LSTM (Principal Component Analysis + LSTM)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  <a:r>
              <a:rPr lang="en-US" alt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RMSE = 19.43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en-US" alt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Hong et al. (2020) – FD001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 - Dimensional Convolutional Neural Network (1D CNN)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 Short-Term Memory (LSTM)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Bidirectional-LSTM (bi-LSTM)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B3A36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Deep-stacked convolutional Bi-LSTM network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Performance: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RMSE = 10.41</a:t>
            </a:r>
            <a:endParaRPr lang="en-US" alt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defTabSz="914400" eaLnBrk="0" fontAlgn="base" latinLnBrk="0" hangingPunct="0">
              <a:lnSpc>
                <a:spcPct val="120000"/>
              </a:lnSpc>
              <a:spcBef>
                <a:spcPts val="0"/>
              </a:spcBef>
              <a:tabLst/>
            </a:pPr>
            <a:r>
              <a:rPr lang="en-US" alt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Khumprom et al. (2020) – FD002 &amp; FD004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Artificial Neural Networks (ANN)</a:t>
            </a:r>
            <a:endParaRPr 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B3A36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 Neural Networks (DNN)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Performance: 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RMSE = 44.71 (FD002) </a:t>
            </a:r>
            <a:endParaRPr lang="en-US" alt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RMSE = 44.95 (FD004)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79055ee79_0_14"/>
          <p:cNvSpPr txBox="1">
            <a:spLocks noGrp="1"/>
          </p:cNvSpPr>
          <p:nvPr>
            <p:ph type="body" idx="1"/>
          </p:nvPr>
        </p:nvSpPr>
        <p:spPr>
          <a:xfrm>
            <a:off x="786807" y="1374973"/>
            <a:ext cx="10800909" cy="48965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/>
              <a:t>Extensive literature review shows that advanced neural network models can significantly improve model accuracy on the NASA C-MPASS. However, these methods suffer from the “black box” effect – results are difficult to interpret.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/>
              <a:t>Objective: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/>
              <a:t>Develop a simplified hybrid model capable of providing both:</a:t>
            </a:r>
          </a:p>
          <a:p>
            <a:pPr marL="800100" lvl="1"/>
            <a:r>
              <a:rPr lang="en-US" b="1" dirty="0"/>
              <a:t>Classification</a:t>
            </a:r>
            <a:r>
              <a:rPr lang="en-US" dirty="0"/>
              <a:t>: Identify healthy engines from non healthy engines based on a set threshold.</a:t>
            </a:r>
          </a:p>
          <a:p>
            <a:pPr marL="800100" lvl="1"/>
            <a:r>
              <a:rPr lang="en-US" b="1" dirty="0"/>
              <a:t>Regression</a:t>
            </a:r>
            <a:r>
              <a:rPr lang="en-US" dirty="0"/>
              <a:t>:  predict the Remaining Useful Life (RUL) for jet engines.</a:t>
            </a:r>
          </a:p>
          <a:p>
            <a:pPr marL="800100" lvl="1"/>
            <a:endParaRPr lang="en-US" sz="2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/>
              <a:t>Hypothesis:</a:t>
            </a:r>
            <a:r>
              <a:rPr lang="en-US" sz="2200" b="1" dirty="0">
                <a:solidFill>
                  <a:srgbClr val="B3A369"/>
                </a:solidFill>
              </a:rPr>
              <a:t> 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US" sz="2200" dirty="0"/>
              <a:t>RUL predictions can be improved through a sequential hybrid model with an acceptable accuracy.</a:t>
            </a:r>
          </a:p>
          <a:p>
            <a:pPr marL="742950" lvl="1" indent="-285750">
              <a:spcBef>
                <a:spcPts val="1000"/>
              </a:spcBef>
            </a:pP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129" name="Google Shape;129;g3279055ee79_0_14"/>
          <p:cNvSpPr txBox="1">
            <a:spLocks noGrp="1"/>
          </p:cNvSpPr>
          <p:nvPr>
            <p:ph type="title"/>
          </p:nvPr>
        </p:nvSpPr>
        <p:spPr>
          <a:xfrm>
            <a:off x="786807" y="255181"/>
            <a:ext cx="10800910" cy="107388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 – Developing a Hybrid Model for Jet Engine Health and RUL Prediction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79055ee79_0_20"/>
          <p:cNvSpPr txBox="1">
            <a:spLocks noGrp="1"/>
          </p:cNvSpPr>
          <p:nvPr>
            <p:ph type="title"/>
          </p:nvPr>
        </p:nvSpPr>
        <p:spPr>
          <a:xfrm>
            <a:off x="712380" y="299699"/>
            <a:ext cx="11098619" cy="69976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flowchart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D0BF55-07EA-ED0A-7189-02BF1EC58E43}"/>
              </a:ext>
            </a:extLst>
          </p:cNvPr>
          <p:cNvSpPr/>
          <p:nvPr/>
        </p:nvSpPr>
        <p:spPr>
          <a:xfrm>
            <a:off x="983511" y="1753378"/>
            <a:ext cx="2264735" cy="542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C-MAPSS 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B9EE77-5185-F095-094F-9144EF5DA373}"/>
              </a:ext>
            </a:extLst>
          </p:cNvPr>
          <p:cNvSpPr/>
          <p:nvPr/>
        </p:nvSpPr>
        <p:spPr>
          <a:xfrm>
            <a:off x="983511" y="2880428"/>
            <a:ext cx="2264735" cy="744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Data Exploration</a:t>
            </a:r>
          </a:p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Labeling, Assumptions and Trends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67A5BD-7236-6CEF-04E5-088E63B6C328}"/>
              </a:ext>
            </a:extLst>
          </p:cNvPr>
          <p:cNvSpPr/>
          <p:nvPr/>
        </p:nvSpPr>
        <p:spPr>
          <a:xfrm>
            <a:off x="983511" y="4188233"/>
            <a:ext cx="2264735" cy="7442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Data Preprocessing </a:t>
            </a:r>
          </a:p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Normalization, Scaling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19167-F713-95AC-0086-8176E1A55168}"/>
              </a:ext>
            </a:extLst>
          </p:cNvPr>
          <p:cNvSpPr/>
          <p:nvPr/>
        </p:nvSpPr>
        <p:spPr>
          <a:xfrm>
            <a:off x="983511" y="5496038"/>
            <a:ext cx="2264735" cy="749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Feature Selection</a:t>
            </a:r>
          </a:p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Correlation Analysis, Trends , PCA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403C0E-7D80-560F-A382-2F1B30DD134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115879" y="2295638"/>
            <a:ext cx="0" cy="548640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A6B14F-78DE-3559-FFF2-A65F5525C4C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115879" y="3624707"/>
            <a:ext cx="0" cy="563526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37E0F-7482-FA13-5C69-7C4C0EB0CEC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115879" y="4932511"/>
            <a:ext cx="0" cy="563527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DEDF66-48F1-FD78-90B4-58601763CA75}"/>
              </a:ext>
            </a:extLst>
          </p:cNvPr>
          <p:cNvCxnSpPr>
            <a:cxnSpLocks/>
          </p:cNvCxnSpPr>
          <p:nvPr/>
        </p:nvCxnSpPr>
        <p:spPr>
          <a:xfrm flipV="1">
            <a:off x="3210146" y="2546831"/>
            <a:ext cx="1189075" cy="3282803"/>
          </a:xfrm>
          <a:prstGeom prst="bentConnector3">
            <a:avLst>
              <a:gd name="adj1" fmla="val 276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EF0CA9-A19D-CC11-94ED-588CD9775E0C}"/>
              </a:ext>
            </a:extLst>
          </p:cNvPr>
          <p:cNvSpPr/>
          <p:nvPr/>
        </p:nvSpPr>
        <p:spPr>
          <a:xfrm>
            <a:off x="3911008" y="2226100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Linear regression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48851F-FDB7-4DAB-825D-DA27F535DD05}"/>
              </a:ext>
            </a:extLst>
          </p:cNvPr>
          <p:cNvSpPr/>
          <p:nvPr/>
        </p:nvSpPr>
        <p:spPr>
          <a:xfrm>
            <a:off x="3911010" y="4261237"/>
            <a:ext cx="1144778" cy="584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Logistic regression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6793464-B5F7-C4CE-EFF7-064ADD12EDC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530009" y="4553633"/>
            <a:ext cx="38100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71D1164-C036-A83D-4647-F081609C3EB6}"/>
              </a:ext>
            </a:extLst>
          </p:cNvPr>
          <p:cNvSpPr/>
          <p:nvPr/>
        </p:nvSpPr>
        <p:spPr>
          <a:xfrm>
            <a:off x="5209950" y="2226100"/>
            <a:ext cx="1189076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SVR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2FACEF-8DAF-C30D-9F16-D122002FD8EB}"/>
              </a:ext>
            </a:extLst>
          </p:cNvPr>
          <p:cNvSpPr/>
          <p:nvPr/>
        </p:nvSpPr>
        <p:spPr>
          <a:xfrm>
            <a:off x="6553191" y="2226100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Decision Tree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5913FA-C970-1CB6-AB9A-FED306384CFD}"/>
              </a:ext>
            </a:extLst>
          </p:cNvPr>
          <p:cNvSpPr/>
          <p:nvPr/>
        </p:nvSpPr>
        <p:spPr>
          <a:xfrm>
            <a:off x="7852133" y="2226100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CNN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013F4B-17F4-F89A-CA28-A87E0EEAA30F}"/>
              </a:ext>
            </a:extLst>
          </p:cNvPr>
          <p:cNvSpPr/>
          <p:nvPr/>
        </p:nvSpPr>
        <p:spPr>
          <a:xfrm>
            <a:off x="5232100" y="4278181"/>
            <a:ext cx="1189076" cy="584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690C97-BB6D-E4F6-87F6-ADA263083FD1}"/>
              </a:ext>
            </a:extLst>
          </p:cNvPr>
          <p:cNvSpPr/>
          <p:nvPr/>
        </p:nvSpPr>
        <p:spPr>
          <a:xfrm>
            <a:off x="6597488" y="4278181"/>
            <a:ext cx="1182879" cy="584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Boosting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145373-7A75-6B9A-6B9F-BF2E4385974D}"/>
              </a:ext>
            </a:extLst>
          </p:cNvPr>
          <p:cNvSpPr/>
          <p:nvPr/>
        </p:nvSpPr>
        <p:spPr>
          <a:xfrm>
            <a:off x="7956679" y="4261236"/>
            <a:ext cx="1144776" cy="584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CNN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39835E-A7ED-7E5B-8124-45C50704981B}"/>
              </a:ext>
            </a:extLst>
          </p:cNvPr>
          <p:cNvSpPr/>
          <p:nvPr/>
        </p:nvSpPr>
        <p:spPr>
          <a:xfrm>
            <a:off x="9252065" y="4261235"/>
            <a:ext cx="1144778" cy="584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LSTM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7D75E5-74D3-F7FA-363C-8F6A6282824C}"/>
              </a:ext>
            </a:extLst>
          </p:cNvPr>
          <p:cNvCxnSpPr>
            <a:cxnSpLocks/>
          </p:cNvCxnSpPr>
          <p:nvPr/>
        </p:nvCxnSpPr>
        <p:spPr>
          <a:xfrm>
            <a:off x="4483396" y="2810889"/>
            <a:ext cx="0" cy="548640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80ED3C5-7DB8-4845-3C11-F9987C42F1B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83399" y="3793759"/>
            <a:ext cx="8859" cy="467478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9B2359B-77E5-D67C-45C6-68EDE345E134}"/>
              </a:ext>
            </a:extLst>
          </p:cNvPr>
          <p:cNvSpPr txBox="1"/>
          <p:nvPr/>
        </p:nvSpPr>
        <p:spPr>
          <a:xfrm>
            <a:off x="3758608" y="3359461"/>
            <a:ext cx="166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3057"/>
                </a:solidFill>
              </a:rPr>
              <a:t>Base Model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790079F-D8B7-1E14-52E9-6DC8F405C668}"/>
              </a:ext>
            </a:extLst>
          </p:cNvPr>
          <p:cNvSpPr/>
          <p:nvPr/>
        </p:nvSpPr>
        <p:spPr>
          <a:xfrm>
            <a:off x="9151075" y="2236729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LSTM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6CFA51-7807-9A96-A846-8AE2579F8671}"/>
              </a:ext>
            </a:extLst>
          </p:cNvPr>
          <p:cNvSpPr/>
          <p:nvPr/>
        </p:nvSpPr>
        <p:spPr>
          <a:xfrm>
            <a:off x="3758609" y="1956391"/>
            <a:ext cx="6788842" cy="32828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A62927C-F6BF-9F7A-9EFB-EB5507144787}"/>
              </a:ext>
            </a:extLst>
          </p:cNvPr>
          <p:cNvSpPr txBox="1"/>
          <p:nvPr/>
        </p:nvSpPr>
        <p:spPr>
          <a:xfrm>
            <a:off x="4890969" y="1396188"/>
            <a:ext cx="483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057"/>
                </a:solidFill>
              </a:rPr>
              <a:t>Train Model – Initialize parameters – Validate Model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69C3584-85AF-3022-45F3-15224D4BE8B5}"/>
              </a:ext>
            </a:extLst>
          </p:cNvPr>
          <p:cNvSpPr/>
          <p:nvPr/>
        </p:nvSpPr>
        <p:spPr>
          <a:xfrm>
            <a:off x="8627363" y="3143681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Hybrid Model 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21E385-6959-3FF4-2D4B-8C6CE84E0AE7}"/>
              </a:ext>
            </a:extLst>
          </p:cNvPr>
          <p:cNvSpPr/>
          <p:nvPr/>
        </p:nvSpPr>
        <p:spPr>
          <a:xfrm>
            <a:off x="10802149" y="2295638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Test Model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6867D19-C549-341E-6DDE-00F1882610F9}"/>
              </a:ext>
            </a:extLst>
          </p:cNvPr>
          <p:cNvCxnSpPr>
            <a:cxnSpLocks/>
          </p:cNvCxnSpPr>
          <p:nvPr/>
        </p:nvCxnSpPr>
        <p:spPr>
          <a:xfrm>
            <a:off x="11374537" y="2908656"/>
            <a:ext cx="0" cy="548640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A13102C-1948-B45C-FCC4-8A5345A27B39}"/>
              </a:ext>
            </a:extLst>
          </p:cNvPr>
          <p:cNvSpPr/>
          <p:nvPr/>
        </p:nvSpPr>
        <p:spPr>
          <a:xfrm>
            <a:off x="10710982" y="3427437"/>
            <a:ext cx="1345015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RUL and Classification 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6ADA20E-AC36-5343-CA59-003B4579B0B6}"/>
              </a:ext>
            </a:extLst>
          </p:cNvPr>
          <p:cNvSpPr/>
          <p:nvPr/>
        </p:nvSpPr>
        <p:spPr>
          <a:xfrm>
            <a:off x="10802149" y="4503003"/>
            <a:ext cx="1144777" cy="584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Evaluation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488B6E9-F49E-68E9-7FDE-4DDB13213113}"/>
              </a:ext>
            </a:extLst>
          </p:cNvPr>
          <p:cNvCxnSpPr>
            <a:cxnSpLocks/>
            <a:stCxn id="156" idx="2"/>
            <a:endCxn id="157" idx="0"/>
          </p:cNvCxnSpPr>
          <p:nvPr/>
        </p:nvCxnSpPr>
        <p:spPr>
          <a:xfrm flipH="1">
            <a:off x="11374538" y="4012227"/>
            <a:ext cx="8952" cy="490776"/>
          </a:xfrm>
          <a:prstGeom prst="line">
            <a:avLst/>
          </a:prstGeom>
          <a:ln w="25400">
            <a:solidFill>
              <a:srgbClr val="B3A3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E317-5C75-6D35-088A-76A19B50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0" y="266455"/>
            <a:ext cx="10177129" cy="634975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135" name="Google Shape;135;g3279055ee79_0_20"/>
          <p:cNvSpPr txBox="1">
            <a:spLocks noGrp="1"/>
          </p:cNvSpPr>
          <p:nvPr>
            <p:ph type="body" idx="1"/>
          </p:nvPr>
        </p:nvSpPr>
        <p:spPr>
          <a:xfrm>
            <a:off x="712380" y="1730770"/>
            <a:ext cx="11098620" cy="422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A graph of a distribution of groups&#10;&#10;Description automatically generated">
            <a:extLst>
              <a:ext uri="{FF2B5EF4-FFF2-40B4-BE49-F238E27FC236}">
                <a16:creationId xmlns:a16="http://schemas.microsoft.com/office/drawing/2014/main" id="{6019C25F-111D-C470-72A1-96EAB3E7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0" y="1137685"/>
            <a:ext cx="5634400" cy="4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2D467-20D4-ED18-FACB-D6883E000D5B}"/>
              </a:ext>
            </a:extLst>
          </p:cNvPr>
          <p:cNvSpPr txBox="1"/>
          <p:nvPr/>
        </p:nvSpPr>
        <p:spPr>
          <a:xfrm>
            <a:off x="612647" y="901430"/>
            <a:ext cx="57512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earliest engine failure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occurred at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128 cycles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longest-lasting engine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after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362 cycles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average most engine failures occurred between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199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206 cycles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 on the correlation plot sensors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1, 5, 10 , 16 , 18 and 19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significant relationship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throughout the cycle.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was reconfirmed by the distribution of the sensor values from the descriptive statistics. </a:t>
            </a:r>
          </a:p>
          <a:p>
            <a:endParaRPr lang="en-CA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CA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 Assumption</a:t>
            </a:r>
          </a:p>
          <a:p>
            <a:r>
              <a:rPr lang="en-CA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assumption is that the </a:t>
            </a:r>
            <a:r>
              <a:rPr lang="en-CA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RUL changes linearly over time </a:t>
            </a:r>
            <a:r>
              <a:rPr lang="en-CA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while keeping other factors constant e.g. (sudden changes and degradation, manufacturing defect)</a:t>
            </a:r>
          </a:p>
        </p:txBody>
      </p:sp>
    </p:spTree>
    <p:extLst>
      <p:ext uri="{BB962C8B-B14F-4D97-AF65-F5344CB8AC3E}">
        <p14:creationId xmlns:p14="http://schemas.microsoft.com/office/powerpoint/2010/main" val="203442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A50EF-D4A4-0976-7015-11B0C9C47901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Exploratory Data Analysis Cont’d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855010A-7515-C4BC-248F-EA84291C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03" y="901431"/>
            <a:ext cx="6665297" cy="2563576"/>
          </a:xfrm>
          <a:prstGeom prst="rect">
            <a:avLst/>
          </a:prstGeom>
        </p:spPr>
      </p:pic>
      <p:pic>
        <p:nvPicPr>
          <p:cNvPr id="7" name="Picture 6" descr="A bar code with different colored lines&#10;&#10;AI-generated content may be incorrect.">
            <a:extLst>
              <a:ext uri="{FF2B5EF4-FFF2-40B4-BE49-F238E27FC236}">
                <a16:creationId xmlns:a16="http://schemas.microsoft.com/office/drawing/2014/main" id="{972010D0-7658-AF55-4447-E9FE5307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03" y="3429000"/>
            <a:ext cx="6665297" cy="2563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012E6-600B-AAE9-76A4-B2D12685990E}"/>
              </a:ext>
            </a:extLst>
          </p:cNvPr>
          <p:cNvSpPr txBox="1"/>
          <p:nvPr/>
        </p:nvSpPr>
        <p:spPr>
          <a:xfrm>
            <a:off x="344793" y="1030961"/>
            <a:ext cx="57512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 sensors (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S_1, S_5, S_10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showed a flat constant across all units suggesting that the sensors may not be contributing any meaningful life to the RUL prediction.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 sensors (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S_11, S_13, S_15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showed increasing trend in RUL as engine approached end of life.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sensors (</a:t>
            </a:r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S_12, S_20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showed a decreasing trend as RUL decreased.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S_6 </a:t>
            </a:r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exhibited sharp spikes suggesting anomalies in the data.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summary, the data collected shows a good relationship between various jet engine parts and RUL.</a:t>
            </a:r>
          </a:p>
        </p:txBody>
      </p:sp>
    </p:spTree>
    <p:extLst>
      <p:ext uri="{BB962C8B-B14F-4D97-AF65-F5344CB8AC3E}">
        <p14:creationId xmlns:p14="http://schemas.microsoft.com/office/powerpoint/2010/main" val="227828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0C9A0C-87B1-528B-0CF7-FB9F2FEFB6DE}"/>
              </a:ext>
            </a:extLst>
          </p:cNvPr>
          <p:cNvSpPr txBox="1">
            <a:spLocks/>
          </p:cNvSpPr>
          <p:nvPr/>
        </p:nvSpPr>
        <p:spPr>
          <a:xfrm>
            <a:off x="712380" y="266455"/>
            <a:ext cx="10177129" cy="6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Exploratory Data Analysis Cont’d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C2CCCE3-9BA1-458A-7E6B-01ED4E2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77" y="866315"/>
            <a:ext cx="6150443" cy="5125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8FE1B-E5D1-60C1-2D36-630398E32F9C}"/>
              </a:ext>
            </a:extLst>
          </p:cNvPr>
          <p:cNvSpPr txBox="1"/>
          <p:nvPr/>
        </p:nvSpPr>
        <p:spPr>
          <a:xfrm>
            <a:off x="344793" y="1030961"/>
            <a:ext cx="483313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 9 and 14 are highly correlated with a near perfect correlation rating of 0.963.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 on the trends detected from the EDA, Sensors </a:t>
            </a:r>
            <a:r>
              <a:rPr lang="en-CA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1, 5, 6, 10, 14, 16,18</a:t>
            </a:r>
            <a:r>
              <a:rPr lang="en-CA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CA" sz="19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r>
              <a:rPr lang="en-CA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hold no valuable information in detecting RUL and were dropped.</a:t>
            </a:r>
          </a:p>
          <a:p>
            <a:endParaRPr lang="en-CA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 sensors were retained for predicting RUL</a:t>
            </a:r>
          </a:p>
          <a:p>
            <a:endParaRPr lang="en-US" sz="19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2071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1370</Words>
  <Application>Microsoft Office PowerPoint</Application>
  <PresentationFormat>Widescreen</PresentationFormat>
  <Paragraphs>160</Paragraphs>
  <Slides>16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Roboto</vt:lpstr>
      <vt:lpstr>Calibri</vt:lpstr>
      <vt:lpstr>Title Page</vt:lpstr>
      <vt:lpstr>Content Page</vt:lpstr>
      <vt:lpstr>A Hybrid Model Approach for Predicting Jet Engine Degradation Using Advanced Machine Learning Techniques</vt:lpstr>
      <vt:lpstr>Introduction : Predicting Jet Engine Degradation</vt:lpstr>
      <vt:lpstr>NASA C-MPASS Dataset Description</vt:lpstr>
      <vt:lpstr>Literature Review: RUL Prediction Models</vt:lpstr>
      <vt:lpstr>Problem Statement – Developing a Hybrid Model for Jet Engine Health and RUL Prediction</vt:lpstr>
      <vt:lpstr>Model flowchart</vt:lpstr>
      <vt:lpstr>Exploratory Data Analysis</vt:lpstr>
      <vt:lpstr>PowerPoint Presentation</vt:lpstr>
      <vt:lpstr>PowerPoint Presentation</vt:lpstr>
      <vt:lpstr>Next Steps</vt:lpstr>
      <vt:lpstr>Next Steps Cont’d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Perez, Raul N</dc:creator>
  <cp:lastModifiedBy>Oku, Sophia I</cp:lastModifiedBy>
  <cp:revision>24</cp:revision>
  <dcterms:created xsi:type="dcterms:W3CDTF">2022-08-24T13:02:54Z</dcterms:created>
  <dcterms:modified xsi:type="dcterms:W3CDTF">2025-02-18T01:10:11Z</dcterms:modified>
</cp:coreProperties>
</file>